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</p:sldMasterIdLst>
  <p:notesMasterIdLst>
    <p:notesMasterId r:id="rId31"/>
  </p:notesMasterIdLst>
  <p:handoutMasterIdLst>
    <p:handoutMasterId r:id="rId32"/>
  </p:handoutMasterIdLst>
  <p:sldIdLst>
    <p:sldId id="417" r:id="rId2"/>
    <p:sldId id="329" r:id="rId3"/>
    <p:sldId id="460" r:id="rId4"/>
    <p:sldId id="426" r:id="rId5"/>
    <p:sldId id="424" r:id="rId6"/>
    <p:sldId id="390" r:id="rId7"/>
    <p:sldId id="437" r:id="rId8"/>
    <p:sldId id="451" r:id="rId9"/>
    <p:sldId id="452" r:id="rId10"/>
    <p:sldId id="438" r:id="rId11"/>
    <p:sldId id="440" r:id="rId12"/>
    <p:sldId id="458" r:id="rId13"/>
    <p:sldId id="442" r:id="rId14"/>
    <p:sldId id="443" r:id="rId15"/>
    <p:sldId id="445" r:id="rId16"/>
    <p:sldId id="431" r:id="rId17"/>
    <p:sldId id="459" r:id="rId18"/>
    <p:sldId id="448" r:id="rId19"/>
    <p:sldId id="457" r:id="rId20"/>
    <p:sldId id="428" r:id="rId21"/>
    <p:sldId id="427" r:id="rId22"/>
    <p:sldId id="456" r:id="rId23"/>
    <p:sldId id="454" r:id="rId24"/>
    <p:sldId id="453" r:id="rId25"/>
    <p:sldId id="455" r:id="rId26"/>
    <p:sldId id="397" r:id="rId27"/>
    <p:sldId id="449" r:id="rId28"/>
    <p:sldId id="436" r:id="rId29"/>
    <p:sldId id="450" r:id="rId30"/>
  </p:sldIdLst>
  <p:sldSz cx="9144000" cy="6858000" type="screen4x3"/>
  <p:notesSz cx="6742113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76E1DC4-3DEF-468A-8CD5-6FF448EEFBDE}">
          <p14:sldIdLst>
            <p14:sldId id="417"/>
            <p14:sldId id="329"/>
            <p14:sldId id="460"/>
            <p14:sldId id="426"/>
            <p14:sldId id="424"/>
            <p14:sldId id="390"/>
            <p14:sldId id="437"/>
            <p14:sldId id="451"/>
            <p14:sldId id="452"/>
            <p14:sldId id="438"/>
            <p14:sldId id="440"/>
            <p14:sldId id="458"/>
            <p14:sldId id="442"/>
            <p14:sldId id="443"/>
            <p14:sldId id="445"/>
            <p14:sldId id="431"/>
            <p14:sldId id="459"/>
            <p14:sldId id="448"/>
            <p14:sldId id="457"/>
            <p14:sldId id="428"/>
            <p14:sldId id="427"/>
            <p14:sldId id="456"/>
            <p14:sldId id="454"/>
            <p14:sldId id="453"/>
            <p14:sldId id="455"/>
            <p14:sldId id="397"/>
            <p14:sldId id="449"/>
            <p14:sldId id="436"/>
            <p14:sldId id="450"/>
          </p14:sldIdLst>
        </p14:section>
        <p14:section name="Reservefolien" id="{53FA29E7-31A2-490B-AFA0-6B0D5F2096B5}">
          <p14:sldIdLst/>
        </p14:section>
        <p14:section name="Ausgeblente Folien" id="{6136602E-818F-49D2-A06C-E51E08AA828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gan, Izlem (RPS)" initials="ID" lastIdx="1" clrIdx="0"/>
  <p:cmAuthor id="1" name="Fogl, Sandra Dr. (KM)" initials="FSD(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6B50"/>
    <a:srgbClr val="969696"/>
    <a:srgbClr val="E7E7FF"/>
    <a:srgbClr val="FFFFFF"/>
    <a:srgbClr val="F9FBC8"/>
    <a:srgbClr val="F5F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85" autoAdjust="0"/>
    <p:restoredTop sz="81883" autoAdjust="0"/>
  </p:normalViewPr>
  <p:slideViewPr>
    <p:cSldViewPr>
      <p:cViewPr varScale="1">
        <p:scale>
          <a:sx n="91" d="100"/>
          <a:sy n="91" d="100"/>
        </p:scale>
        <p:origin x="10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90"/>
      </p:cViewPr>
      <p:guideLst>
        <p:guide orient="horz" pos="3109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30F74-A624-46AE-A2BF-B2A64C76560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390EBB9-C6C3-48E9-8285-53C927198F27}">
      <dgm:prSet phldrT="[Text]"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ab 25.</a:t>
          </a:r>
          <a:b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>Januar</a:t>
          </a:r>
          <a:endParaRPr lang="de-DE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68F54-1185-47E9-BC79-823F4805D5CF}" type="par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41000-B577-4628-8E40-991B8B8A8927}" type="sib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8C2D6-6091-426A-A3CF-D93F966C7EE6}">
      <dgm:prSet phldrT="[Text]"/>
      <dgm:spPr/>
      <dgm:t>
        <a:bodyPr/>
        <a:lstStyle/>
        <a:p>
          <a:r>
            <a:rPr lang="de-DE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Registrierung unter </a:t>
          </a:r>
          <a:r>
            <a:rPr lang="de-DE" b="1" u="sng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www.schule-in-bw.de/bewo</a:t>
          </a:r>
          <a:r>
            <a:rPr lang="de-DE" b="1" dirty="0" smtClean="0"/>
            <a:t> </a:t>
          </a:r>
          <a:r>
            <a:rPr lang="de-DE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de-DE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Online-Eingabe der Bewerbungsdaten und Ausdruck des ausgefüllten Aufnahmeantrags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AEF8E-3403-45B3-9EB0-3AA32F74C063}" type="par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64662-BA08-4284-AE8C-691E24D5B326}" type="sib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ED604-D809-46C7-9F29-28F93D90B7CF}">
      <dgm:prSet phldrT="[Text]" custT="1"/>
      <dgm:spPr/>
      <dgm:t>
        <a:bodyPr/>
        <a:lstStyle/>
        <a:p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1. März</a:t>
          </a:r>
          <a:endParaRPr lang="de-DE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6CAFD-E49A-4645-A9F3-37D7CCF2E10E}" type="par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590FA-4641-4E32-A014-3720A6CAB082}" type="sib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1762D-CCC3-49D1-AE1D-902058273886}">
      <dgm:prSet phldrT="[Text]"/>
      <dgm:spPr/>
      <dgm:t>
        <a:bodyPr/>
        <a:lstStyle/>
        <a:p>
          <a:r>
            <a:rPr lang="de-DE" b="0" dirty="0" smtClean="0">
              <a:latin typeface="Arial" panose="020B0604020202020204" pitchFamily="34" charset="0"/>
              <a:cs typeface="Arial" panose="020B0604020202020204" pitchFamily="34" charset="0"/>
            </a:rPr>
            <a:t>Abgabe </a:t>
          </a:r>
          <a:r>
            <a:rPr lang="de-DE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des von den Erziehungsberechtigten unterschriebenen Aufnahmeantrags und zusätzlich erforderlicher Anmeldeunterlagen bei der Schule der ersten Priorität (und ggf. weiteren auf dem Aufnahmeantrag angegebenen Schulen)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03A04-FEB4-4E69-B62A-2C28A0358024}" type="par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89B63-2EB7-49ED-85A8-5EC1A32DEF4A}" type="sib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1627F-04EA-4C2C-A1C3-220B113F9227}">
      <dgm:prSet phldrT="[Text]" custT="1"/>
      <dgm:spPr/>
      <dgm:t>
        <a:bodyPr/>
        <a:lstStyle/>
        <a:p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24. März</a:t>
          </a:r>
          <a:endParaRPr lang="de-DE" sz="20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6B160-B3FC-40D9-8BA9-B9DD4D46DF76}" type="par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91C11-201F-4016-AF2B-BFD44649DFF2}" type="sib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C26E0-B9B6-4109-A43D-F6D9D087E59B}">
      <dgm:prSet phldrT="[Text]"/>
      <dgm:spPr/>
      <dgm:t>
        <a:bodyPr/>
        <a:lstStyle/>
        <a:p>
          <a:pPr rtl="0"/>
          <a:r>
            <a:rPr lang="de-DE" b="0" dirty="0" smtClean="0">
              <a:latin typeface="Arial" panose="020B0604020202020204" pitchFamily="34" charset="0"/>
              <a:cs typeface="Arial" panose="020B0604020202020204" pitchFamily="34" charset="0"/>
            </a:rPr>
            <a:t>Schriftliche Benachrichtigung per Post über die vorläufige </a:t>
          </a:r>
          <a:r>
            <a:rPr lang="de-DE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Zusage eines Schulplatzes, einen Platz auf der Nachrückliste oder eine Absage 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7725C4-F38C-41DE-B378-77C7E39D14EC}" type="par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B6441A-EC2C-480F-B564-9A1E1E1F24D5}" type="sib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2CD985-B700-4B2B-84BE-9A6D3C57907B}">
      <dgm:prSet/>
      <dgm:spPr/>
      <dgm:t>
        <a:bodyPr/>
        <a:lstStyle/>
        <a:p>
          <a:pPr rtl="0"/>
          <a:r>
            <a:rPr lang="de-DE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Schriftliche Rückmeldung an die zuständige Schule notwendig, wenn keine weitere Teilnahme am Verfahren gewünscht wird. </a:t>
          </a:r>
          <a:endParaRPr lang="de-DE" dirty="0">
            <a:solidFill>
              <a:schemeClr val="tx1"/>
            </a:solidFill>
          </a:endParaRPr>
        </a:p>
      </dgm:t>
    </dgm:pt>
    <dgm:pt modelId="{48E49CCD-DFA7-4394-BF91-DE192CDA9762}" type="parTrans" cxnId="{FC0CD2F9-19C1-44F6-85BC-6609C9AA96AF}">
      <dgm:prSet/>
      <dgm:spPr/>
      <dgm:t>
        <a:bodyPr/>
        <a:lstStyle/>
        <a:p>
          <a:endParaRPr lang="de-DE"/>
        </a:p>
      </dgm:t>
    </dgm:pt>
    <dgm:pt modelId="{820ADCC9-02FC-404B-B996-BE3B81A378EB}" type="sibTrans" cxnId="{FC0CD2F9-19C1-44F6-85BC-6609C9AA96AF}">
      <dgm:prSet/>
      <dgm:spPr/>
      <dgm:t>
        <a:bodyPr/>
        <a:lstStyle/>
        <a:p>
          <a:endParaRPr lang="de-DE"/>
        </a:p>
      </dgm:t>
    </dgm:pt>
    <dgm:pt modelId="{BF10A8F6-DAA9-4865-88C4-E79E683C1039}" type="pres">
      <dgm:prSet presAssocID="{76F30F74-A624-46AE-A2BF-B2A64C7656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E74EA99-99A9-4C57-8437-6AA3CECFC3FD}" type="pres">
      <dgm:prSet presAssocID="{E390EBB9-C6C3-48E9-8285-53C927198F27}" presName="composite" presStyleCnt="0"/>
      <dgm:spPr/>
    </dgm:pt>
    <dgm:pt modelId="{5F9C436F-D19D-42DF-9EAB-87CA8C3CB481}" type="pres">
      <dgm:prSet presAssocID="{E390EBB9-C6C3-48E9-8285-53C927198F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3504FF-BFDE-4546-864D-A3351535AF35}" type="pres">
      <dgm:prSet presAssocID="{E390EBB9-C6C3-48E9-8285-53C927198F27}" presName="descendantText" presStyleLbl="alignAcc1" presStyleIdx="0" presStyleCnt="3" custLinFactNeighborX="-44" custLinFactNeighborY="-3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7720AB-E77B-419C-8D44-3742814036A2}" type="pres">
      <dgm:prSet presAssocID="{2E941000-B577-4628-8E40-991B8B8A8927}" presName="sp" presStyleCnt="0"/>
      <dgm:spPr/>
    </dgm:pt>
    <dgm:pt modelId="{EBA50392-2540-4765-AD73-65023540D6E7}" type="pres">
      <dgm:prSet presAssocID="{43EED604-D809-46C7-9F29-28F93D90B7CF}" presName="composite" presStyleCnt="0"/>
      <dgm:spPr/>
    </dgm:pt>
    <dgm:pt modelId="{A1922707-05E9-49F8-BFB3-FC89809D3B10}" type="pres">
      <dgm:prSet presAssocID="{43EED604-D809-46C7-9F29-28F93D90B7C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89D425-2FD5-45A7-B808-F6F508F286B1}" type="pres">
      <dgm:prSet presAssocID="{43EED604-D809-46C7-9F29-28F93D90B7C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47B8BB-D8F4-4ED7-925E-1F6A17E4ADF6}" type="pres">
      <dgm:prSet presAssocID="{17E590FA-4641-4E32-A014-3720A6CAB082}" presName="sp" presStyleCnt="0"/>
      <dgm:spPr/>
    </dgm:pt>
    <dgm:pt modelId="{807ADCD7-8EE6-45AC-AD65-4575D4412530}" type="pres">
      <dgm:prSet presAssocID="{19B1627F-04EA-4C2C-A1C3-220B113F9227}" presName="composite" presStyleCnt="0"/>
      <dgm:spPr/>
    </dgm:pt>
    <dgm:pt modelId="{6721AF16-F80D-434A-BE33-04B1F181F501}" type="pres">
      <dgm:prSet presAssocID="{19B1627F-04EA-4C2C-A1C3-220B113F92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32844B-632B-4EBD-80E2-DC4E85F0E146}" type="pres">
      <dgm:prSet presAssocID="{19B1627F-04EA-4C2C-A1C3-220B113F92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9D74736-D92F-453A-93A3-B1B291E4B449}" type="presOf" srcId="{112CD985-B700-4B2B-84BE-9A6D3C57907B}" destId="{9A32844B-632B-4EBD-80E2-DC4E85F0E146}" srcOrd="0" destOrd="1" presId="urn:microsoft.com/office/officeart/2005/8/layout/chevron2"/>
    <dgm:cxn modelId="{77C1EAC0-4C5D-4CF1-BAE5-3A7EA886C09C}" srcId="{76F30F74-A624-46AE-A2BF-B2A64C765608}" destId="{19B1627F-04EA-4C2C-A1C3-220B113F9227}" srcOrd="2" destOrd="0" parTransId="{A346B160-B3FC-40D9-8BA9-B9DD4D46DF76}" sibTransId="{BFB91C11-201F-4016-AF2B-BFD44649DFF2}"/>
    <dgm:cxn modelId="{217AF8C6-42C7-4993-8E16-3176F3498B8D}" type="presOf" srcId="{AB31762D-CCC3-49D1-AE1D-902058273886}" destId="{E989D425-2FD5-45A7-B808-F6F508F286B1}" srcOrd="0" destOrd="0" presId="urn:microsoft.com/office/officeart/2005/8/layout/chevron2"/>
    <dgm:cxn modelId="{FC0CD2F9-19C1-44F6-85BC-6609C9AA96AF}" srcId="{19B1627F-04EA-4C2C-A1C3-220B113F9227}" destId="{112CD985-B700-4B2B-84BE-9A6D3C57907B}" srcOrd="1" destOrd="0" parTransId="{48E49CCD-DFA7-4394-BF91-DE192CDA9762}" sibTransId="{820ADCC9-02FC-404B-B996-BE3B81A378EB}"/>
    <dgm:cxn modelId="{BA161D66-5623-418F-B0E0-7C708FAAC87C}" srcId="{E390EBB9-C6C3-48E9-8285-53C927198F27}" destId="{E388C2D6-6091-426A-A3CF-D93F966C7EE6}" srcOrd="0" destOrd="0" parTransId="{18BAEF8E-3403-45B3-9EB0-3AA32F74C063}" sibTransId="{61764662-BA08-4284-AE8C-691E24D5B326}"/>
    <dgm:cxn modelId="{7842BFE9-5EC4-4C2E-AFCC-313D0165E6C2}" srcId="{19B1627F-04EA-4C2C-A1C3-220B113F9227}" destId="{A37C26E0-B9B6-4109-A43D-F6D9D087E59B}" srcOrd="0" destOrd="0" parTransId="{827725C4-F38C-41DE-B378-77C7E39D14EC}" sibTransId="{E5B6441A-EC2C-480F-B564-9A1E1E1F24D5}"/>
    <dgm:cxn modelId="{988472F5-C7C5-418F-9E8E-963FCDDD4C75}" type="presOf" srcId="{E388C2D6-6091-426A-A3CF-D93F966C7EE6}" destId="{353504FF-BFDE-4546-864D-A3351535AF35}" srcOrd="0" destOrd="0" presId="urn:microsoft.com/office/officeart/2005/8/layout/chevron2"/>
    <dgm:cxn modelId="{49854637-160E-4FAC-9580-18279B6C0EEC}" type="presOf" srcId="{E390EBB9-C6C3-48E9-8285-53C927198F27}" destId="{5F9C436F-D19D-42DF-9EAB-87CA8C3CB481}" srcOrd="0" destOrd="0" presId="urn:microsoft.com/office/officeart/2005/8/layout/chevron2"/>
    <dgm:cxn modelId="{817B1FD3-7E0E-4BED-B210-D60CDAA62186}" srcId="{76F30F74-A624-46AE-A2BF-B2A64C765608}" destId="{43EED604-D809-46C7-9F29-28F93D90B7CF}" srcOrd="1" destOrd="0" parTransId="{D656CAFD-E49A-4645-A9F3-37D7CCF2E10E}" sibTransId="{17E590FA-4641-4E32-A014-3720A6CAB082}"/>
    <dgm:cxn modelId="{5835F0C3-9BB5-4F32-8ACE-52174279C011}" type="presOf" srcId="{76F30F74-A624-46AE-A2BF-B2A64C765608}" destId="{BF10A8F6-DAA9-4865-88C4-E79E683C1039}" srcOrd="0" destOrd="0" presId="urn:microsoft.com/office/officeart/2005/8/layout/chevron2"/>
    <dgm:cxn modelId="{E5E18224-FDFD-406E-B0CF-372E8EDA2864}" srcId="{43EED604-D809-46C7-9F29-28F93D90B7CF}" destId="{AB31762D-CCC3-49D1-AE1D-902058273886}" srcOrd="0" destOrd="0" parTransId="{4AA03A04-FEB4-4E69-B62A-2C28A0358024}" sibTransId="{F3189B63-2EB7-49ED-85A8-5EC1A32DEF4A}"/>
    <dgm:cxn modelId="{0FDAA17A-E8A9-4D05-B7BB-4FCB94B73A8B}" srcId="{76F30F74-A624-46AE-A2BF-B2A64C765608}" destId="{E390EBB9-C6C3-48E9-8285-53C927198F27}" srcOrd="0" destOrd="0" parTransId="{0D468F54-1185-47E9-BC79-823F4805D5CF}" sibTransId="{2E941000-B577-4628-8E40-991B8B8A8927}"/>
    <dgm:cxn modelId="{6D16C532-B344-48A7-8D5F-8EB91852E187}" type="presOf" srcId="{43EED604-D809-46C7-9F29-28F93D90B7CF}" destId="{A1922707-05E9-49F8-BFB3-FC89809D3B10}" srcOrd="0" destOrd="0" presId="urn:microsoft.com/office/officeart/2005/8/layout/chevron2"/>
    <dgm:cxn modelId="{21D9ABAA-68D5-420B-92D9-EE5B158FFF7A}" type="presOf" srcId="{A37C26E0-B9B6-4109-A43D-F6D9D087E59B}" destId="{9A32844B-632B-4EBD-80E2-DC4E85F0E146}" srcOrd="0" destOrd="0" presId="urn:microsoft.com/office/officeart/2005/8/layout/chevron2"/>
    <dgm:cxn modelId="{950AF063-32E0-421F-98B4-D03652C2BD41}" type="presOf" srcId="{19B1627F-04EA-4C2C-A1C3-220B113F9227}" destId="{6721AF16-F80D-434A-BE33-04B1F181F501}" srcOrd="0" destOrd="0" presId="urn:microsoft.com/office/officeart/2005/8/layout/chevron2"/>
    <dgm:cxn modelId="{B2DA679B-0C02-428A-9FAC-0F338B82E890}" type="presParOf" srcId="{BF10A8F6-DAA9-4865-88C4-E79E683C1039}" destId="{CE74EA99-99A9-4C57-8437-6AA3CECFC3FD}" srcOrd="0" destOrd="0" presId="urn:microsoft.com/office/officeart/2005/8/layout/chevron2"/>
    <dgm:cxn modelId="{3AE6A29F-BE2C-4D7C-857F-C65B95B9BA71}" type="presParOf" srcId="{CE74EA99-99A9-4C57-8437-6AA3CECFC3FD}" destId="{5F9C436F-D19D-42DF-9EAB-87CA8C3CB481}" srcOrd="0" destOrd="0" presId="urn:microsoft.com/office/officeart/2005/8/layout/chevron2"/>
    <dgm:cxn modelId="{007A1E0D-1B3B-4B94-B8D3-C5EF35F39E4A}" type="presParOf" srcId="{CE74EA99-99A9-4C57-8437-6AA3CECFC3FD}" destId="{353504FF-BFDE-4546-864D-A3351535AF35}" srcOrd="1" destOrd="0" presId="urn:microsoft.com/office/officeart/2005/8/layout/chevron2"/>
    <dgm:cxn modelId="{D730B816-B21D-44D7-BC49-7EB396AA8E67}" type="presParOf" srcId="{BF10A8F6-DAA9-4865-88C4-E79E683C1039}" destId="{BB7720AB-E77B-419C-8D44-3742814036A2}" srcOrd="1" destOrd="0" presId="urn:microsoft.com/office/officeart/2005/8/layout/chevron2"/>
    <dgm:cxn modelId="{683ED808-1837-4639-9938-51AED3EAC14E}" type="presParOf" srcId="{BF10A8F6-DAA9-4865-88C4-E79E683C1039}" destId="{EBA50392-2540-4765-AD73-65023540D6E7}" srcOrd="2" destOrd="0" presId="urn:microsoft.com/office/officeart/2005/8/layout/chevron2"/>
    <dgm:cxn modelId="{502EB0F7-795C-4E5A-8346-0B25834245DB}" type="presParOf" srcId="{EBA50392-2540-4765-AD73-65023540D6E7}" destId="{A1922707-05E9-49F8-BFB3-FC89809D3B10}" srcOrd="0" destOrd="0" presId="urn:microsoft.com/office/officeart/2005/8/layout/chevron2"/>
    <dgm:cxn modelId="{E134DEAE-4107-4125-B10C-26FAB78A2666}" type="presParOf" srcId="{EBA50392-2540-4765-AD73-65023540D6E7}" destId="{E989D425-2FD5-45A7-B808-F6F508F286B1}" srcOrd="1" destOrd="0" presId="urn:microsoft.com/office/officeart/2005/8/layout/chevron2"/>
    <dgm:cxn modelId="{BCBB0BCE-A1BE-4FD9-9E7B-D91C5521F0F7}" type="presParOf" srcId="{BF10A8F6-DAA9-4865-88C4-E79E683C1039}" destId="{B647B8BB-D8F4-4ED7-925E-1F6A17E4ADF6}" srcOrd="3" destOrd="0" presId="urn:microsoft.com/office/officeart/2005/8/layout/chevron2"/>
    <dgm:cxn modelId="{52BE933E-A6E3-481E-BA72-5297B59E3031}" type="presParOf" srcId="{BF10A8F6-DAA9-4865-88C4-E79E683C1039}" destId="{807ADCD7-8EE6-45AC-AD65-4575D4412530}" srcOrd="4" destOrd="0" presId="urn:microsoft.com/office/officeart/2005/8/layout/chevron2"/>
    <dgm:cxn modelId="{966C02A2-9216-4E14-8298-4EECE6F14035}" type="presParOf" srcId="{807ADCD7-8EE6-45AC-AD65-4575D4412530}" destId="{6721AF16-F80D-434A-BE33-04B1F181F501}" srcOrd="0" destOrd="0" presId="urn:microsoft.com/office/officeart/2005/8/layout/chevron2"/>
    <dgm:cxn modelId="{5ED2ABD4-CAF5-4CD2-A479-6A073C938E7E}" type="presParOf" srcId="{807ADCD7-8EE6-45AC-AD65-4575D4412530}" destId="{9A32844B-632B-4EBD-80E2-DC4E85F0E1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30F74-A624-46AE-A2BF-B2A64C76560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390EBB9-C6C3-48E9-8285-53C927198F27}">
      <dgm:prSet phldrT="[Text]" custT="1"/>
      <dgm:spPr/>
      <dgm:t>
        <a:bodyPr/>
        <a:lstStyle/>
        <a:p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20. Juli</a:t>
          </a:r>
          <a:b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 Uhr</a:t>
          </a:r>
          <a:endParaRPr lang="de-DE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68F54-1185-47E9-BC79-823F4805D5CF}" type="par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41000-B577-4628-8E40-991B8B8A8927}" type="sib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8C2D6-6091-426A-A3CF-D93F966C7EE6}">
      <dgm:prSet phldrT="[Text]" custT="1"/>
      <dgm:spPr/>
      <dgm:t>
        <a:bodyPr/>
        <a:lstStyle/>
        <a:p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Abgabe des Endzeugnisses durch die Bewerberin / den Bewerber an der zuständigen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eruflichen Schule 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AEF8E-3403-45B3-9EB0-3AA32F74C063}" type="par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64662-BA08-4284-AE8C-691E24D5B326}" type="sib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ED604-D809-46C7-9F29-28F93D90B7CF}">
      <dgm:prSet phldrT="[Text]"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27.</a:t>
          </a: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6CAFD-E49A-4645-A9F3-37D7CCF2E10E}" type="par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590FA-4641-4E32-A014-3720A6CAB082}" type="sib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1762D-CCC3-49D1-AE1D-902058273886}">
      <dgm:prSet phldrT="[Text]" custT="1"/>
      <dgm:spPr/>
      <dgm:t>
        <a:bodyPr/>
        <a:lstStyle/>
        <a:p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Benachrichtigung über die 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endgültige Zusage eines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Schulplatzes, 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einen Platz auf der Nachrückliste 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oder eine endgültige Absage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(Information per Download in BewO)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03A04-FEB4-4E69-B62A-2C28A0358024}" type="par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89B63-2EB7-49ED-85A8-5EC1A32DEF4A}" type="sib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1627F-04EA-4C2C-A1C3-220B113F9227}">
      <dgm:prSet phldrT="[Text]"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29. /</a:t>
          </a:r>
          <a:b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30.</a:t>
          </a: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6B160-B3FC-40D9-8BA9-B9DD4D46DF76}" type="par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91C11-201F-4016-AF2B-BFD44649DFF2}" type="sib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C26E0-B9B6-4109-A43D-F6D9D087E59B}">
      <dgm:prSet phldrT="[Text]" custT="1"/>
      <dgm:spPr/>
      <dgm:t>
        <a:bodyPr/>
        <a:lstStyle/>
        <a:p>
          <a:pPr rtl="0"/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Aufnahmetag an Beruflicher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Schule (</a:t>
          </a:r>
          <a:r>
            <a:rPr lang="de-DE" sz="1800" b="0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Donnerstag, 29. Juli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) mit verbindlicher Anmeldung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7725C4-F38C-41DE-B378-77C7E39D14EC}" type="par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B6441A-EC2C-480F-B564-9A1E1E1F24D5}" type="sib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39E11-BC3F-40DF-A6A5-D1D23F3F6537}">
      <dgm:prSet custT="1"/>
      <dgm:spPr/>
      <dgm:t>
        <a:bodyPr/>
        <a:lstStyle/>
        <a:p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Aufnahmetag für Nachrücker </a:t>
          </a:r>
          <a:r>
            <a:rPr lang="de-DE" sz="1800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(Freitag, 30. Juli)</a:t>
          </a:r>
          <a:endParaRPr lang="de-DE" sz="18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5B4DB-8032-4376-B657-59DF18F67F41}" type="parTrans" cxnId="{922FEA5C-1C95-43C6-AE50-F55354665152}">
      <dgm:prSet/>
      <dgm:spPr/>
      <dgm:t>
        <a:bodyPr/>
        <a:lstStyle/>
        <a:p>
          <a:endParaRPr lang="de-DE"/>
        </a:p>
      </dgm:t>
    </dgm:pt>
    <dgm:pt modelId="{23E41350-0DA5-4E11-A371-3320B925822F}" type="sibTrans" cxnId="{922FEA5C-1C95-43C6-AE50-F55354665152}">
      <dgm:prSet/>
      <dgm:spPr/>
      <dgm:t>
        <a:bodyPr/>
        <a:lstStyle/>
        <a:p>
          <a:endParaRPr lang="de-DE"/>
        </a:p>
      </dgm:t>
    </dgm:pt>
    <dgm:pt modelId="{50C3442E-06B2-4EAD-81C0-4F528E8FA209}">
      <dgm:prSet phldrT="[Text]" custT="1"/>
      <dgm:spPr/>
      <dgm:t>
        <a:bodyPr/>
        <a:lstStyle/>
        <a:p>
          <a:pPr rtl="0"/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Information der Nachrücker/innen (telefonisch oder per E-Mail)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993995-37E8-47A5-AFDA-0840A962F2FD}" type="parTrans" cxnId="{57112938-A208-4164-AFEB-B04417BC4CDC}">
      <dgm:prSet/>
      <dgm:spPr/>
      <dgm:t>
        <a:bodyPr/>
        <a:lstStyle/>
        <a:p>
          <a:endParaRPr lang="de-DE"/>
        </a:p>
      </dgm:t>
    </dgm:pt>
    <dgm:pt modelId="{608467E8-2859-42C6-B787-315BB3833A5E}" type="sibTrans" cxnId="{57112938-A208-4164-AFEB-B04417BC4CDC}">
      <dgm:prSet/>
      <dgm:spPr/>
      <dgm:t>
        <a:bodyPr/>
        <a:lstStyle/>
        <a:p>
          <a:endParaRPr lang="de-DE"/>
        </a:p>
      </dgm:t>
    </dgm:pt>
    <dgm:pt modelId="{BF10A8F6-DAA9-4865-88C4-E79E683C1039}" type="pres">
      <dgm:prSet presAssocID="{76F30F74-A624-46AE-A2BF-B2A64C7656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E74EA99-99A9-4C57-8437-6AA3CECFC3FD}" type="pres">
      <dgm:prSet presAssocID="{E390EBB9-C6C3-48E9-8285-53C927198F27}" presName="composite" presStyleCnt="0"/>
      <dgm:spPr/>
    </dgm:pt>
    <dgm:pt modelId="{5F9C436F-D19D-42DF-9EAB-87CA8C3CB481}" type="pres">
      <dgm:prSet presAssocID="{E390EBB9-C6C3-48E9-8285-53C927198F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3504FF-BFDE-4546-864D-A3351535AF35}" type="pres">
      <dgm:prSet presAssocID="{E390EBB9-C6C3-48E9-8285-53C927198F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7720AB-E77B-419C-8D44-3742814036A2}" type="pres">
      <dgm:prSet presAssocID="{2E941000-B577-4628-8E40-991B8B8A8927}" presName="sp" presStyleCnt="0"/>
      <dgm:spPr/>
    </dgm:pt>
    <dgm:pt modelId="{EBA50392-2540-4765-AD73-65023540D6E7}" type="pres">
      <dgm:prSet presAssocID="{43EED604-D809-46C7-9F29-28F93D90B7CF}" presName="composite" presStyleCnt="0"/>
      <dgm:spPr/>
    </dgm:pt>
    <dgm:pt modelId="{A1922707-05E9-49F8-BFB3-FC89809D3B10}" type="pres">
      <dgm:prSet presAssocID="{43EED604-D809-46C7-9F29-28F93D90B7C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89D425-2FD5-45A7-B808-F6F508F286B1}" type="pres">
      <dgm:prSet presAssocID="{43EED604-D809-46C7-9F29-28F93D90B7C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47B8BB-D8F4-4ED7-925E-1F6A17E4ADF6}" type="pres">
      <dgm:prSet presAssocID="{17E590FA-4641-4E32-A014-3720A6CAB082}" presName="sp" presStyleCnt="0"/>
      <dgm:spPr/>
    </dgm:pt>
    <dgm:pt modelId="{807ADCD7-8EE6-45AC-AD65-4575D4412530}" type="pres">
      <dgm:prSet presAssocID="{19B1627F-04EA-4C2C-A1C3-220B113F9227}" presName="composite" presStyleCnt="0"/>
      <dgm:spPr/>
    </dgm:pt>
    <dgm:pt modelId="{6721AF16-F80D-434A-BE33-04B1F181F501}" type="pres">
      <dgm:prSet presAssocID="{19B1627F-04EA-4C2C-A1C3-220B113F92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32844B-632B-4EBD-80E2-DC4E85F0E146}" type="pres">
      <dgm:prSet presAssocID="{19B1627F-04EA-4C2C-A1C3-220B113F92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7C1EAC0-4C5D-4CF1-BAE5-3A7EA886C09C}" srcId="{76F30F74-A624-46AE-A2BF-B2A64C765608}" destId="{19B1627F-04EA-4C2C-A1C3-220B113F9227}" srcOrd="2" destOrd="0" parTransId="{A346B160-B3FC-40D9-8BA9-B9DD4D46DF76}" sibTransId="{BFB91C11-201F-4016-AF2B-BFD44649DFF2}"/>
    <dgm:cxn modelId="{BA161D66-5623-418F-B0E0-7C708FAAC87C}" srcId="{E390EBB9-C6C3-48E9-8285-53C927198F27}" destId="{E388C2D6-6091-426A-A3CF-D93F966C7EE6}" srcOrd="0" destOrd="0" parTransId="{18BAEF8E-3403-45B3-9EB0-3AA32F74C063}" sibTransId="{61764662-BA08-4284-AE8C-691E24D5B326}"/>
    <dgm:cxn modelId="{FBB0D4C5-1717-4062-97B4-F181572ED2F6}" type="presOf" srcId="{19B1627F-04EA-4C2C-A1C3-220B113F9227}" destId="{6721AF16-F80D-434A-BE33-04B1F181F501}" srcOrd="0" destOrd="0" presId="urn:microsoft.com/office/officeart/2005/8/layout/chevron2"/>
    <dgm:cxn modelId="{7842BFE9-5EC4-4C2E-AFCC-313D0165E6C2}" srcId="{19B1627F-04EA-4C2C-A1C3-220B113F9227}" destId="{A37C26E0-B9B6-4109-A43D-F6D9D087E59B}" srcOrd="0" destOrd="0" parTransId="{827725C4-F38C-41DE-B378-77C7E39D14EC}" sibTransId="{E5B6441A-EC2C-480F-B564-9A1E1E1F24D5}"/>
    <dgm:cxn modelId="{7CD1DF13-5D70-41C0-A7DD-DEA8DC4AA568}" type="presOf" srcId="{1E939E11-BC3F-40DF-A6A5-D1D23F3F6537}" destId="{9A32844B-632B-4EBD-80E2-DC4E85F0E146}" srcOrd="0" destOrd="2" presId="urn:microsoft.com/office/officeart/2005/8/layout/chevron2"/>
    <dgm:cxn modelId="{EF6B56FD-651B-40F1-A4CD-9DA551AF306F}" type="presOf" srcId="{A37C26E0-B9B6-4109-A43D-F6D9D087E59B}" destId="{9A32844B-632B-4EBD-80E2-DC4E85F0E146}" srcOrd="0" destOrd="0" presId="urn:microsoft.com/office/officeart/2005/8/layout/chevron2"/>
    <dgm:cxn modelId="{817B1FD3-7E0E-4BED-B210-D60CDAA62186}" srcId="{76F30F74-A624-46AE-A2BF-B2A64C765608}" destId="{43EED604-D809-46C7-9F29-28F93D90B7CF}" srcOrd="1" destOrd="0" parTransId="{D656CAFD-E49A-4645-A9F3-37D7CCF2E10E}" sibTransId="{17E590FA-4641-4E32-A014-3720A6CAB082}"/>
    <dgm:cxn modelId="{A0EB0A8F-FA61-4D66-B0D6-9F7F0322E211}" type="presOf" srcId="{AB31762D-CCC3-49D1-AE1D-902058273886}" destId="{E989D425-2FD5-45A7-B808-F6F508F286B1}" srcOrd="0" destOrd="0" presId="urn:microsoft.com/office/officeart/2005/8/layout/chevron2"/>
    <dgm:cxn modelId="{57112938-A208-4164-AFEB-B04417BC4CDC}" srcId="{19B1627F-04EA-4C2C-A1C3-220B113F9227}" destId="{50C3442E-06B2-4EAD-81C0-4F528E8FA209}" srcOrd="1" destOrd="0" parTransId="{D3993995-37E8-47A5-AFDA-0840A962F2FD}" sibTransId="{608467E8-2859-42C6-B787-315BB3833A5E}"/>
    <dgm:cxn modelId="{2252B764-8901-4964-9679-A062202A230C}" type="presOf" srcId="{50C3442E-06B2-4EAD-81C0-4F528E8FA209}" destId="{9A32844B-632B-4EBD-80E2-DC4E85F0E146}" srcOrd="0" destOrd="1" presId="urn:microsoft.com/office/officeart/2005/8/layout/chevron2"/>
    <dgm:cxn modelId="{09C958A7-4E05-4527-97EE-21FE24266D47}" type="presOf" srcId="{43EED604-D809-46C7-9F29-28F93D90B7CF}" destId="{A1922707-05E9-49F8-BFB3-FC89809D3B10}" srcOrd="0" destOrd="0" presId="urn:microsoft.com/office/officeart/2005/8/layout/chevron2"/>
    <dgm:cxn modelId="{922FEA5C-1C95-43C6-AE50-F55354665152}" srcId="{19B1627F-04EA-4C2C-A1C3-220B113F9227}" destId="{1E939E11-BC3F-40DF-A6A5-D1D23F3F6537}" srcOrd="2" destOrd="0" parTransId="{5745B4DB-8032-4376-B657-59DF18F67F41}" sibTransId="{23E41350-0DA5-4E11-A371-3320B925822F}"/>
    <dgm:cxn modelId="{E5E18224-FDFD-406E-B0CF-372E8EDA2864}" srcId="{43EED604-D809-46C7-9F29-28F93D90B7CF}" destId="{AB31762D-CCC3-49D1-AE1D-902058273886}" srcOrd="0" destOrd="0" parTransId="{4AA03A04-FEB4-4E69-B62A-2C28A0358024}" sibTransId="{F3189B63-2EB7-49ED-85A8-5EC1A32DEF4A}"/>
    <dgm:cxn modelId="{16CD8873-B86D-494F-BDAC-FE8A3FEF01F7}" type="presOf" srcId="{E388C2D6-6091-426A-A3CF-D93F966C7EE6}" destId="{353504FF-BFDE-4546-864D-A3351535AF35}" srcOrd="0" destOrd="0" presId="urn:microsoft.com/office/officeart/2005/8/layout/chevron2"/>
    <dgm:cxn modelId="{0FDAA17A-E8A9-4D05-B7BB-4FCB94B73A8B}" srcId="{76F30F74-A624-46AE-A2BF-B2A64C765608}" destId="{E390EBB9-C6C3-48E9-8285-53C927198F27}" srcOrd="0" destOrd="0" parTransId="{0D468F54-1185-47E9-BC79-823F4805D5CF}" sibTransId="{2E941000-B577-4628-8E40-991B8B8A8927}"/>
    <dgm:cxn modelId="{F2956BD3-4DA2-4373-9209-1DF1ED997933}" type="presOf" srcId="{76F30F74-A624-46AE-A2BF-B2A64C765608}" destId="{BF10A8F6-DAA9-4865-88C4-E79E683C1039}" srcOrd="0" destOrd="0" presId="urn:microsoft.com/office/officeart/2005/8/layout/chevron2"/>
    <dgm:cxn modelId="{FED4C49B-F728-4DE3-93EF-18FCEE020855}" type="presOf" srcId="{E390EBB9-C6C3-48E9-8285-53C927198F27}" destId="{5F9C436F-D19D-42DF-9EAB-87CA8C3CB481}" srcOrd="0" destOrd="0" presId="urn:microsoft.com/office/officeart/2005/8/layout/chevron2"/>
    <dgm:cxn modelId="{CFE5ADE6-F346-407F-B2AE-7CBE72FBD7CA}" type="presParOf" srcId="{BF10A8F6-DAA9-4865-88C4-E79E683C1039}" destId="{CE74EA99-99A9-4C57-8437-6AA3CECFC3FD}" srcOrd="0" destOrd="0" presId="urn:microsoft.com/office/officeart/2005/8/layout/chevron2"/>
    <dgm:cxn modelId="{4DF2A25E-7247-401D-8B40-5EE04E2713A4}" type="presParOf" srcId="{CE74EA99-99A9-4C57-8437-6AA3CECFC3FD}" destId="{5F9C436F-D19D-42DF-9EAB-87CA8C3CB481}" srcOrd="0" destOrd="0" presId="urn:microsoft.com/office/officeart/2005/8/layout/chevron2"/>
    <dgm:cxn modelId="{0B8895BE-A733-43B8-BA1A-AE2BE4329BBA}" type="presParOf" srcId="{CE74EA99-99A9-4C57-8437-6AA3CECFC3FD}" destId="{353504FF-BFDE-4546-864D-A3351535AF35}" srcOrd="1" destOrd="0" presId="urn:microsoft.com/office/officeart/2005/8/layout/chevron2"/>
    <dgm:cxn modelId="{BF90CB24-D5D7-49B4-B72E-0C45419424EB}" type="presParOf" srcId="{BF10A8F6-DAA9-4865-88C4-E79E683C1039}" destId="{BB7720AB-E77B-419C-8D44-3742814036A2}" srcOrd="1" destOrd="0" presId="urn:microsoft.com/office/officeart/2005/8/layout/chevron2"/>
    <dgm:cxn modelId="{D3A3516F-71FC-42D0-A25D-12741253C0C9}" type="presParOf" srcId="{BF10A8F6-DAA9-4865-88C4-E79E683C1039}" destId="{EBA50392-2540-4765-AD73-65023540D6E7}" srcOrd="2" destOrd="0" presId="urn:microsoft.com/office/officeart/2005/8/layout/chevron2"/>
    <dgm:cxn modelId="{49716FC3-72AB-44B5-B542-E9DC215F7BEF}" type="presParOf" srcId="{EBA50392-2540-4765-AD73-65023540D6E7}" destId="{A1922707-05E9-49F8-BFB3-FC89809D3B10}" srcOrd="0" destOrd="0" presId="urn:microsoft.com/office/officeart/2005/8/layout/chevron2"/>
    <dgm:cxn modelId="{CA8C20FA-B9AC-42D4-9699-B1F0F809B02A}" type="presParOf" srcId="{EBA50392-2540-4765-AD73-65023540D6E7}" destId="{E989D425-2FD5-45A7-B808-F6F508F286B1}" srcOrd="1" destOrd="0" presId="urn:microsoft.com/office/officeart/2005/8/layout/chevron2"/>
    <dgm:cxn modelId="{5AD1E330-F306-4EFA-A075-B60E12B23895}" type="presParOf" srcId="{BF10A8F6-DAA9-4865-88C4-E79E683C1039}" destId="{B647B8BB-D8F4-4ED7-925E-1F6A17E4ADF6}" srcOrd="3" destOrd="0" presId="urn:microsoft.com/office/officeart/2005/8/layout/chevron2"/>
    <dgm:cxn modelId="{1BFD2435-0BAC-4B2D-B11F-692E894BD7F8}" type="presParOf" srcId="{BF10A8F6-DAA9-4865-88C4-E79E683C1039}" destId="{807ADCD7-8EE6-45AC-AD65-4575D4412530}" srcOrd="4" destOrd="0" presId="urn:microsoft.com/office/officeart/2005/8/layout/chevron2"/>
    <dgm:cxn modelId="{06BAA7E8-9BA8-457F-A0C6-3C6062801CF1}" type="presParOf" srcId="{807ADCD7-8EE6-45AC-AD65-4575D4412530}" destId="{6721AF16-F80D-434A-BE33-04B1F181F501}" srcOrd="0" destOrd="0" presId="urn:microsoft.com/office/officeart/2005/8/layout/chevron2"/>
    <dgm:cxn modelId="{FBFEC61D-E3A7-4194-B62B-EB91C2F01D32}" type="presParOf" srcId="{807ADCD7-8EE6-45AC-AD65-4575D4412530}" destId="{9A32844B-632B-4EBD-80E2-DC4E85F0E1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C436F-D19D-42DF-9EAB-87CA8C3CB481}">
      <dsp:nvSpPr>
        <dsp:cNvPr id="0" name=""/>
        <dsp:cNvSpPr/>
      </dsp:nvSpPr>
      <dsp:spPr>
        <a:xfrm rot="5400000">
          <a:off x="-263696" y="267324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ab 25.</a:t>
          </a:r>
          <a:b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Januar</a:t>
          </a:r>
          <a:endParaRPr lang="de-DE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618919"/>
        <a:ext cx="1230583" cy="527394"/>
      </dsp:txXfrm>
    </dsp:sp>
    <dsp:sp modelId="{353504FF-BFDE-4546-864D-A3351535AF35}">
      <dsp:nvSpPr>
        <dsp:cNvPr id="0" name=""/>
        <dsp:cNvSpPr/>
      </dsp:nvSpPr>
      <dsp:spPr>
        <a:xfrm rot="5400000">
          <a:off x="4288923" y="-3061532"/>
          <a:ext cx="11432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Registrierung unter </a:t>
          </a:r>
          <a:r>
            <a:rPr lang="de-DE" sz="1700" b="1" u="sng" kern="12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www.schule-in-bw.de/bewo</a:t>
          </a:r>
          <a:r>
            <a:rPr lang="de-DE" sz="1700" b="1" kern="1200" dirty="0" smtClean="0"/>
            <a:t> </a:t>
          </a:r>
          <a:r>
            <a:rPr lang="de-DE" sz="1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de-DE" sz="1700" b="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Online-Eingabe der Bewerbungsdaten und Ausdruck des ausgefüllten Aufnahmeantrags</a:t>
          </a:r>
          <a:endParaRPr lang="de-D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27386" y="55816"/>
        <a:ext cx="7210549" cy="1031663"/>
      </dsp:txXfrm>
    </dsp:sp>
    <dsp:sp modelId="{A1922707-05E9-49F8-BFB3-FC89809D3B10}">
      <dsp:nvSpPr>
        <dsp:cNvPr id="0" name=""/>
        <dsp:cNvSpPr/>
      </dsp:nvSpPr>
      <dsp:spPr>
        <a:xfrm rot="5400000">
          <a:off x="-263696" y="1832980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1. März</a:t>
          </a:r>
          <a:endParaRPr lang="de-DE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184575"/>
        <a:ext cx="1230583" cy="527394"/>
      </dsp:txXfrm>
    </dsp:sp>
    <dsp:sp modelId="{E989D425-2FD5-45A7-B808-F6F508F286B1}">
      <dsp:nvSpPr>
        <dsp:cNvPr id="0" name=""/>
        <dsp:cNvSpPr/>
      </dsp:nvSpPr>
      <dsp:spPr>
        <a:xfrm rot="5400000">
          <a:off x="4292421" y="-1492554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Abgabe </a:t>
          </a:r>
          <a:r>
            <a:rPr lang="de-DE" sz="17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des von den Erziehungsberechtigten unterschriebenen Aufnahmeantrags und zusätzlich erforderlicher Anmeldeunterlagen bei der Schule der ersten Priorität (und ggf. weiteren auf dem Aufnahmeantrag angegebenen Schulen)</a:t>
          </a:r>
          <a:endParaRPr lang="de-D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4" y="1625064"/>
        <a:ext cx="7210579" cy="1031123"/>
      </dsp:txXfrm>
    </dsp:sp>
    <dsp:sp modelId="{6721AF16-F80D-434A-BE33-04B1F181F501}">
      <dsp:nvSpPr>
        <dsp:cNvPr id="0" name=""/>
        <dsp:cNvSpPr/>
      </dsp:nvSpPr>
      <dsp:spPr>
        <a:xfrm rot="5400000">
          <a:off x="-263696" y="3398635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24. März</a:t>
          </a:r>
          <a:endParaRPr lang="de-DE" sz="20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750230"/>
        <a:ext cx="1230583" cy="527394"/>
      </dsp:txXfrm>
    </dsp:sp>
    <dsp:sp modelId="{9A32844B-632B-4EBD-80E2-DC4E85F0E146}">
      <dsp:nvSpPr>
        <dsp:cNvPr id="0" name=""/>
        <dsp:cNvSpPr/>
      </dsp:nvSpPr>
      <dsp:spPr>
        <a:xfrm rot="5400000">
          <a:off x="4292421" y="73101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Schriftliche Benachrichtigung per Post über die vorläufige </a:t>
          </a:r>
          <a:r>
            <a:rPr lang="de-DE" sz="17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Zusage eines Schulplatzes, einen Platz auf der Nachrückliste oder eine Absage </a:t>
          </a:r>
          <a:endParaRPr lang="de-DE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Schriftliche Rückmeldung an die zuständige Schule notwendig, wenn keine weitere Teilnahme am Verfahren gewünscht wird. </a:t>
          </a:r>
          <a:endParaRPr lang="de-DE" sz="1700" kern="1200" dirty="0">
            <a:solidFill>
              <a:schemeClr val="tx1"/>
            </a:solidFill>
          </a:endParaRPr>
        </a:p>
      </dsp:txBody>
      <dsp:txXfrm rot="-5400000">
        <a:off x="1230584" y="3190720"/>
        <a:ext cx="7210579" cy="1031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C436F-D19D-42DF-9EAB-87CA8C3CB481}">
      <dsp:nvSpPr>
        <dsp:cNvPr id="0" name=""/>
        <dsp:cNvSpPr/>
      </dsp:nvSpPr>
      <dsp:spPr>
        <a:xfrm rot="5400000">
          <a:off x="-263696" y="267324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20. Juli</a:t>
          </a:r>
          <a:b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 Uhr</a:t>
          </a:r>
          <a:endParaRPr lang="de-DE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618919"/>
        <a:ext cx="1230583" cy="527394"/>
      </dsp:txXfrm>
    </dsp:sp>
    <dsp:sp modelId="{353504FF-BFDE-4546-864D-A3351535AF35}">
      <dsp:nvSpPr>
        <dsp:cNvPr id="0" name=""/>
        <dsp:cNvSpPr/>
      </dsp:nvSpPr>
      <dsp:spPr>
        <a:xfrm rot="5400000">
          <a:off x="4292120" y="-3057908"/>
          <a:ext cx="11432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Abgabe des Endzeugnisses durch die Bewerberin / den Bewerber an der zuständigen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kern="12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eruflichen Schule 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3" y="59440"/>
        <a:ext cx="7210549" cy="1031663"/>
      </dsp:txXfrm>
    </dsp:sp>
    <dsp:sp modelId="{A1922707-05E9-49F8-BFB3-FC89809D3B10}">
      <dsp:nvSpPr>
        <dsp:cNvPr id="0" name=""/>
        <dsp:cNvSpPr/>
      </dsp:nvSpPr>
      <dsp:spPr>
        <a:xfrm rot="5400000">
          <a:off x="-263696" y="1832980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27.</a:t>
          </a: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184575"/>
        <a:ext cx="1230583" cy="527394"/>
      </dsp:txXfrm>
    </dsp:sp>
    <dsp:sp modelId="{E989D425-2FD5-45A7-B808-F6F508F286B1}">
      <dsp:nvSpPr>
        <dsp:cNvPr id="0" name=""/>
        <dsp:cNvSpPr/>
      </dsp:nvSpPr>
      <dsp:spPr>
        <a:xfrm rot="5400000">
          <a:off x="4292421" y="-1492554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Benachrichtigung über die 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endgültige Zusage eines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Schulplatzes, 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einen Platz auf der Nachrückliste 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oder eine endgültige Absage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(Information per Download in BewO)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4" y="1625064"/>
        <a:ext cx="7210579" cy="1031123"/>
      </dsp:txXfrm>
    </dsp:sp>
    <dsp:sp modelId="{6721AF16-F80D-434A-BE33-04B1F181F501}">
      <dsp:nvSpPr>
        <dsp:cNvPr id="0" name=""/>
        <dsp:cNvSpPr/>
      </dsp:nvSpPr>
      <dsp:spPr>
        <a:xfrm rot="5400000">
          <a:off x="-263696" y="3398635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29. /</a:t>
          </a:r>
          <a:b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30.</a:t>
          </a: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750230"/>
        <a:ext cx="1230583" cy="527394"/>
      </dsp:txXfrm>
    </dsp:sp>
    <dsp:sp modelId="{9A32844B-632B-4EBD-80E2-DC4E85F0E146}">
      <dsp:nvSpPr>
        <dsp:cNvPr id="0" name=""/>
        <dsp:cNvSpPr/>
      </dsp:nvSpPr>
      <dsp:spPr>
        <a:xfrm rot="5400000">
          <a:off x="4292421" y="73101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Aufnahmetag an Beruflicher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Schule (</a:t>
          </a:r>
          <a:r>
            <a:rPr lang="de-DE" sz="1800" b="0" kern="1200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Donnerstag, 29. Juli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) mit verbindlicher Anmeldung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Information der Nachrücker/innen (telefonisch oder per E-Mail)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Aufnahmetag für Nachrücker </a:t>
          </a:r>
          <a:r>
            <a:rPr lang="de-DE" sz="1800" b="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(Freitag, 30. Juli)</a:t>
          </a:r>
          <a:endParaRPr lang="de-DE" sz="180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4" y="3190720"/>
        <a:ext cx="7210579" cy="1031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317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8222" y="0"/>
            <a:ext cx="2922317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382F85EE-A9AB-436A-BAC6-789D857E1875}" type="datetimeFigureOut">
              <a:rPr lang="de-DE" smtClean="0"/>
              <a:t>18.11.2020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6900"/>
            <a:ext cx="2922317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8222" y="9376900"/>
            <a:ext cx="2922317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741A5379-278E-40E2-8C02-55B81A77E2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00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22637" y="329146"/>
            <a:ext cx="1012419" cy="15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pitchFamily="34" charset="0"/>
              </a:defRPr>
            </a:lvl1pPr>
          </a:lstStyle>
          <a:p>
            <a:r>
              <a:rPr lang="de-DE"/>
              <a:t>Titel des Vortrags</a:t>
            </a:r>
          </a:p>
        </p:txBody>
      </p:sp>
      <p:sp>
        <p:nvSpPr>
          <p:cNvPr id="3075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3288" y="741363"/>
            <a:ext cx="4935537" cy="37020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sp>
      <p:sp>
        <p:nvSpPr>
          <p:cNvPr id="307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22637" y="4690671"/>
            <a:ext cx="4496841" cy="444102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98213" y="9422677"/>
            <a:ext cx="2342892" cy="15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pitchFamily="34" charset="0"/>
              </a:defRPr>
            </a:lvl1pPr>
          </a:lstStyle>
          <a:p>
            <a:r>
              <a:rPr lang="de-DE"/>
              <a:t>Vortragender, Anlass, 1. Dezember 2003</a:t>
            </a:r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96531" y="9421435"/>
            <a:ext cx="58988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pitchFamily="34" charset="0"/>
              </a:defRPr>
            </a:lvl1pPr>
          </a:lstStyle>
          <a:p>
            <a:r>
              <a:rPr lang="de-DE"/>
              <a:t>Seite </a:t>
            </a:r>
            <a:fld id="{7BF2E6C9-1A97-4703-A20C-428E8101FF2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939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41" y="9421434"/>
            <a:ext cx="400277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27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smtClean="0"/>
              <a:t>Austausch</a:t>
            </a:r>
            <a:r>
              <a:rPr lang="de-DE" b="0" baseline="0" dirty="0" smtClean="0"/>
              <a:t> durch Screenshot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smtClean="0"/>
              <a:t>Austausch</a:t>
            </a:r>
            <a:r>
              <a:rPr lang="de-DE" b="0" baseline="0" dirty="0" smtClean="0"/>
              <a:t> durch Screenshot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9" y="9421434"/>
            <a:ext cx="400277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Times" pitchFamily="18" charset="0"/>
            </a:endParaRP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114835" y="9421434"/>
            <a:ext cx="471582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4778" indent="-282607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0427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82598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34769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86939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39110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91281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43452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1000">
                <a:latin typeface="Arial" pitchFamily="34" charset="0"/>
              </a:rPr>
              <a:t>Seite </a:t>
            </a:r>
            <a:fld id="{A3D9C8CF-9C54-4043-8F75-8CD6FBF393CA}" type="slidenum">
              <a:rPr lang="de-DE" altLang="de-DE" sz="1000">
                <a:latin typeface="Arial" pitchFamily="34" charset="0"/>
              </a:rPr>
              <a:pPr/>
              <a:t>26</a:t>
            </a:fld>
            <a:endParaRPr lang="de-DE" altLang="de-DE" sz="10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1" y="9421434"/>
            <a:ext cx="471582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664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Times" pitchFamily="18" charset="0"/>
            </a:endParaRP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114835" y="9421434"/>
            <a:ext cx="471582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4778" indent="-282607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0427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82598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34769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86939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39110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91281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43452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1000">
                <a:latin typeface="Arial" pitchFamily="34" charset="0"/>
              </a:rPr>
              <a:t>Seite </a:t>
            </a:r>
            <a:fld id="{A3D9C8CF-9C54-4043-8F75-8CD6FBF393CA}" type="slidenum">
              <a:rPr lang="de-DE" altLang="de-DE" sz="1000">
                <a:latin typeface="Arial" pitchFamily="34" charset="0"/>
              </a:rPr>
              <a:pPr/>
              <a:t>28</a:t>
            </a:fld>
            <a:endParaRPr lang="de-DE" altLang="de-DE" sz="10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Times" pitchFamily="18" charset="0"/>
            </a:endParaRP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114835" y="9421434"/>
            <a:ext cx="471582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4778" indent="-282607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0427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82598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34769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86939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39110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91281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43452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1000">
                <a:latin typeface="Arial" pitchFamily="34" charset="0"/>
              </a:rPr>
              <a:t>Seite </a:t>
            </a:r>
            <a:fld id="{A3D9C8CF-9C54-4043-8F75-8CD6FBF393CA}" type="slidenum">
              <a:rPr lang="de-DE" altLang="de-DE" sz="1000">
                <a:latin typeface="Arial" pitchFamily="34" charset="0"/>
              </a:rPr>
              <a:pPr/>
              <a:t>29</a:t>
            </a:fld>
            <a:endParaRPr lang="de-DE" altLang="de-DE" sz="10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7" y="9421434"/>
            <a:ext cx="400277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7" y="9421434"/>
            <a:ext cx="400277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7" y="9421434"/>
            <a:ext cx="400277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baseline="0" dirty="0" smtClean="0"/>
              <a:t>Absage in Einzelfällen, sofern Endnoten bereits vorliegen und Aufnahmebedingungen nicht erfüllt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9" y="9421434"/>
            <a:ext cx="400277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342">
              <a:defRPr/>
            </a:pPr>
            <a:r>
              <a:rPr lang="de-DE" b="0" baseline="0" dirty="0" smtClean="0"/>
              <a:t>Absage, sofern Endnoten vorliegen und Aufnahmebedingungen nicht erfüllt</a:t>
            </a:r>
          </a:p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9" y="9421434"/>
            <a:ext cx="400277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233"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6" y="9421434"/>
            <a:ext cx="400277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830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233"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6" y="9421434"/>
            <a:ext cx="400277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42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63468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41758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48604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24737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6247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5909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74683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7844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58872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08039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22471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0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52" r:id="rId12"/>
  </p:sldLayoutIdLst>
  <p:transition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5175"/>
            <a:ext cx="9144000" cy="95567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de-DE" sz="3600" dirty="0" err="1" smtClean="0"/>
              <a:t>BewO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Bewerberverfahren Online</a:t>
            </a:r>
            <a:br>
              <a:rPr lang="de-DE" sz="3600" dirty="0" smtClean="0"/>
            </a:br>
            <a:r>
              <a:rPr lang="de-DE" sz="3600" dirty="0" smtClean="0"/>
              <a:t>Baden-Württemberg</a:t>
            </a:r>
            <a:endParaRPr lang="de-DE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636838"/>
            <a:ext cx="9144000" cy="20875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FontTx/>
              <a:buNone/>
            </a:pPr>
            <a:endParaRPr lang="de-DE" sz="1600" dirty="0" smtClean="0"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FontTx/>
              <a:buNone/>
            </a:pPr>
            <a:r>
              <a:rPr lang="de-DE" sz="2400" dirty="0" smtClean="0">
                <a:latin typeface="Arial" pitchFamily="34" charset="0"/>
              </a:rPr>
              <a:t>Informationen zum Bewerberverfahren Online (BewO) 2021</a:t>
            </a:r>
          </a:p>
          <a:p>
            <a:pPr marL="0" indent="0" algn="ctr">
              <a:lnSpc>
                <a:spcPct val="120000"/>
              </a:lnSpc>
              <a:buFontTx/>
              <a:buNone/>
            </a:pPr>
            <a:r>
              <a:rPr lang="de-DE" sz="2400" dirty="0" smtClean="0">
                <a:latin typeface="Arial" pitchFamily="34" charset="0"/>
              </a:rPr>
              <a:t>für </a:t>
            </a:r>
          </a:p>
          <a:p>
            <a:pPr marL="0" indent="0" algn="ctr">
              <a:lnSpc>
                <a:spcPct val="120000"/>
              </a:lnSpc>
              <a:buFontTx/>
              <a:buNone/>
            </a:pPr>
            <a:r>
              <a:rPr lang="de-DE" sz="2400" dirty="0" smtClean="0">
                <a:latin typeface="Arial" pitchFamily="34" charset="0"/>
              </a:rPr>
              <a:t>Bewerberinnen und Bewerber  </a:t>
            </a:r>
          </a:p>
          <a:p>
            <a:pPr marL="0" indent="0" algn="ctr">
              <a:lnSpc>
                <a:spcPct val="120000"/>
              </a:lnSpc>
              <a:buFontTx/>
              <a:buNone/>
            </a:pPr>
            <a:r>
              <a:rPr lang="de-DE" sz="2400" dirty="0" smtClean="0">
                <a:latin typeface="Arial" pitchFamily="34" charset="0"/>
              </a:rPr>
              <a:t>an 3-jährigen Beruflichen Gymnasien und Berufskollegs</a:t>
            </a:r>
            <a:endParaRPr lang="de-DE" sz="24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9670"/>
            <a:ext cx="6967170" cy="479910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827584" y="116632"/>
            <a:ext cx="756084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BewO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- Vom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Zugang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zur Schulplatzinformation: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Neuen Zugang anlegen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feil nach rechts 2"/>
          <p:cNvSpPr/>
          <p:nvPr/>
        </p:nvSpPr>
        <p:spPr bwMode="auto">
          <a:xfrm>
            <a:off x="4872793" y="3218943"/>
            <a:ext cx="1728192" cy="10081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01650" y="3211392"/>
            <a:ext cx="2376264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Benutzerdaten bestätigen durch Link in E-Mail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57"/>
          <a:stretch/>
        </p:blipFill>
        <p:spPr bwMode="auto">
          <a:xfrm>
            <a:off x="683568" y="2108541"/>
            <a:ext cx="3672408" cy="286179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827584" y="116632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err="1">
                <a:latin typeface="Arial" pitchFamily="34" charset="0"/>
                <a:cs typeface="Arial" pitchFamily="34" charset="0"/>
              </a:rPr>
              <a:t>BewO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latin typeface="Arial" pitchFamily="34" charset="0"/>
                <a:cs typeface="Arial" pitchFamily="34" charset="0"/>
              </a:rPr>
              <a:t>Anmelden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087724" y="1293797"/>
            <a:ext cx="542383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Benutzung am PC oder mobilen Endgerät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24141"/>
            <a:ext cx="3072476" cy="286179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6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1663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latin typeface="Arial" pitchFamily="34" charset="0"/>
                <a:cs typeface="Arial" pitchFamily="34" charset="0"/>
              </a:rPr>
              <a:t>4. BewO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Unterstützung beim Ausfüllen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41096" cy="728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27584" y="2708920"/>
            <a:ext cx="7992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Seite für Seite wird angezeigt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Pflichtfelder sind mit 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gekennzeichnet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Eingabehilfen bei PLZ, Vorbildung etc.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Hinweistexte und ?-Icon liefern zusätzliche Informationen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Probeausdruck für die Eingabekontrolle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Bewerberleitfaden zum Download unter </a:t>
            </a:r>
            <a:r>
              <a:rPr lang="de-DE" sz="20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www.schule-in-bw.de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275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16632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err="1">
                <a:latin typeface="Arial" pitchFamily="34" charset="0"/>
                <a:cs typeface="Arial" pitchFamily="34" charset="0"/>
              </a:rPr>
              <a:t>BewO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latin typeface="Arial" pitchFamily="34" charset="0"/>
                <a:cs typeface="Arial" pitchFamily="34" charset="0"/>
              </a:rPr>
              <a:t>Bewerberdaten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eingeben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7"/>
          <a:stretch/>
        </p:blipFill>
        <p:spPr bwMode="auto">
          <a:xfrm>
            <a:off x="251520" y="1374463"/>
            <a:ext cx="8676456" cy="4977463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16632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BewO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- Vom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Zugang zum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Aufnahmeantrag: 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Vorbildung und Noten eingeben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8"/>
          <a:stretch/>
        </p:blipFill>
        <p:spPr bwMode="auto">
          <a:xfrm>
            <a:off x="539552" y="1223550"/>
            <a:ext cx="8208912" cy="5307580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107" y="3242468"/>
            <a:ext cx="6937901" cy="313886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827584" y="116632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err="1">
                <a:latin typeface="Arial" pitchFamily="34" charset="0"/>
                <a:cs typeface="Arial" pitchFamily="34" charset="0"/>
              </a:rPr>
              <a:t>BewO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latin typeface="Arial" pitchFamily="34" charset="0"/>
                <a:cs typeface="Arial" pitchFamily="34" charset="0"/>
              </a:rPr>
              <a:t>Angabe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der „Wunsch-Schulplätze“ mit Prioritäten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8"/>
            <a:ext cx="6552728" cy="1707139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feil nach rechts 5"/>
          <p:cNvSpPr/>
          <p:nvPr/>
        </p:nvSpPr>
        <p:spPr bwMode="auto">
          <a:xfrm rot="2835018">
            <a:off x="2663789" y="2666961"/>
            <a:ext cx="1728192" cy="10081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51520" y="4365104"/>
            <a:ext cx="3626148" cy="2308324"/>
            <a:chOff x="251520" y="4365104"/>
            <a:chExt cx="3626148" cy="2308324"/>
          </a:xfrm>
        </p:grpSpPr>
        <p:sp>
          <p:nvSpPr>
            <p:cNvPr id="7" name="Textfeld 6"/>
            <p:cNvSpPr txBox="1"/>
            <p:nvPr/>
          </p:nvSpPr>
          <p:spPr>
            <a:xfrm>
              <a:off x="251520" y="4365104"/>
              <a:ext cx="3626148" cy="230832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96969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8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Vorgehensweise: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Eingabe der Suchbegriffe (Ort, Schulname, Bildungsgang,…)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Hinzufügen</a:t>
              </a:r>
              <a:b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eines Bewerbungsziels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Ggf. Änderung der Wunschliste (Löschen     , Reihenfolge   )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3201" b="50000"/>
            <a:stretch/>
          </p:blipFill>
          <p:spPr bwMode="auto">
            <a:xfrm>
              <a:off x="1907705" y="6381328"/>
              <a:ext cx="156890" cy="200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88" y="6021288"/>
              <a:ext cx="285750" cy="323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06673"/>
            <a:ext cx="1762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6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BewO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- Vom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Zugang zum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Aufnahmeantrag: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Beispiel einer Prioritätenliste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67544" y="1389006"/>
            <a:ext cx="3810000" cy="5115272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Online: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312562" cy="4104456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BewO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- Vom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Zugang zum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Aufnahmeantrag: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Beispiel einer Prioritätenliste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7704856" cy="2232248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Aufnahmeantrag: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2" y="2060848"/>
            <a:ext cx="8658924" cy="316835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85891"/>
            <a:ext cx="4423069" cy="4823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827584" y="116632"/>
            <a:ext cx="756084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BewO - Vom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Zugang zum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Aufnahmeantrag: 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Früherer Schulbesuch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576" y="1402247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Angaben sind abhängig von: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ewählten Bewerbungszielen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Schulabschluss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Alle Angaben sind verpflichtend.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3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16632"/>
            <a:ext cx="748883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BewO - Vom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Zugang zum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Aufnahmeantrag: 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Daten prüfen und Probeausdruck erstellen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5"/>
          <a:stretch/>
        </p:blipFill>
        <p:spPr bwMode="auto">
          <a:xfrm>
            <a:off x="289727" y="1340768"/>
            <a:ext cx="8184082" cy="2481527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7699598" cy="175722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55776" y="5866854"/>
            <a:ext cx="6403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dem Ausdruck des abzugebenden Antrags, können die Prioritäten oder die Bildungsgänge nicht mehr online, sondern nur noch durch Antragstellung an der Schule geändert werden. </a:t>
            </a:r>
            <a:endParaRPr lang="de-DE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308304" y="5373216"/>
            <a:ext cx="165092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6433171" y="4977172"/>
            <a:ext cx="299069" cy="4680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33171" y="4638618"/>
            <a:ext cx="169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Probeausdruck 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6113" y="908050"/>
            <a:ext cx="8497887" cy="54737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Grundlegende Informationen zum Bewerberverfahren Online (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BewO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Beteiligte Schulen und Bildungsgänge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Ablaufplan für die Bewerbung mit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BewO</a:t>
            </a:r>
            <a:endParaRPr lang="de-DE" sz="18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BewO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- vom Zugang zur Schulplatzinformation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BewO - wichtige Hinweise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Fragen und Probleme – an wen wenden Sie sich?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altLang="en-US" sz="1200" b="1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altLang="de-DE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4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9308"/>
            <a:ext cx="7344816" cy="4141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467544" y="260648"/>
            <a:ext cx="828092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BewO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abzugebenden Aufnahmeantrag ausdrucken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7732961" cy="2769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 bwMode="auto">
          <a:xfrm>
            <a:off x="7020272" y="3933056"/>
            <a:ext cx="1488418" cy="20882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1916832"/>
            <a:ext cx="8388424" cy="3520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467544" y="2606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BewO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endgültiger Aufnahmeantrag</a:t>
            </a:r>
            <a:endParaRPr lang="de-DE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83568" y="4228168"/>
            <a:ext cx="7992888" cy="49697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906932" y="4941168"/>
            <a:ext cx="1144788" cy="3600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BewO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Übersichtsseite</a:t>
            </a:r>
            <a:endParaRPr lang="de-DE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63181" cy="4370164"/>
          </a:xfrm>
        </p:spPr>
        <p:txBody>
          <a:bodyPr>
            <a:norm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aktuelle Informationen </a:t>
            </a:r>
            <a:b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zur Bewerbungssituation</a:t>
            </a:r>
          </a:p>
          <a:p>
            <a:pPr marL="446088" lvl="1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Zuständige Schule</a:t>
            </a:r>
          </a:p>
          <a:p>
            <a:pPr marL="446088" lvl="1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Bewerbungsziele </a:t>
            </a:r>
            <a:b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(bei Änderungen)</a:t>
            </a:r>
          </a:p>
          <a:p>
            <a:pPr marL="446088" lvl="1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Wahlfächer</a:t>
            </a:r>
            <a:b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(wenn Schule diese online abfragt)</a:t>
            </a:r>
          </a:p>
          <a:p>
            <a:pPr marL="446088" lvl="1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Verteilergebnis</a:t>
            </a:r>
            <a:b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(nach dem Verteilungslauf im Juli)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81" y="1276311"/>
            <a:ext cx="5025059" cy="4376936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err="1">
                <a:latin typeface="Arial" pitchFamily="34" charset="0"/>
                <a:cs typeface="Arial" pitchFamily="34" charset="0"/>
              </a:rPr>
              <a:t>BewO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Schulplatzinformation</a:t>
            </a:r>
            <a:endParaRPr lang="de-DE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platzhalter 11"/>
          <p:cNvSpPr txBox="1">
            <a:spLocks/>
          </p:cNvSpPr>
          <p:nvPr/>
        </p:nvSpPr>
        <p:spPr>
          <a:xfrm>
            <a:off x="457200" y="1435100"/>
            <a:ext cx="8291264" cy="14178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einloggen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in der Übersicht auf den Button „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Verteilergebnis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 klicken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Schreiben enthält evtl. Anlagen (Dokumentenlinks)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0512"/>
            <a:ext cx="6169943" cy="1871168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3" y="2708920"/>
            <a:ext cx="6745610" cy="267403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err="1">
                <a:latin typeface="Arial" pitchFamily="34" charset="0"/>
                <a:cs typeface="Arial" pitchFamily="34" charset="0"/>
              </a:rPr>
              <a:t>BewO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latin typeface="Arial" pitchFamily="34" charset="0"/>
                <a:cs typeface="Arial" pitchFamily="34" charset="0"/>
              </a:rPr>
              <a:t>Wahlfächer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91264" cy="134582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einloggen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in der Übersicht auf den Button „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Wahlfächer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 klicken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Wahlfächer eingeben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6921841" cy="2670807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BewO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– Bei Problemen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Passwort vergessen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BewO – Anmeldeseite:</a:t>
            </a: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E-Mail-Adresse eingeben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Link in E-Mail bestätigen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Passwort ändern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Zuständige Schule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>
          <a:xfrm>
            <a:off x="4614217" y="2103938"/>
            <a:ext cx="4041775" cy="3951288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BewO einloggen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Auf der Überblickseite steht die aktuell zuständige Schule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9" y="2729833"/>
            <a:ext cx="3600400" cy="1523246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Pfeil nach links 8"/>
          <p:cNvSpPr/>
          <p:nvPr/>
        </p:nvSpPr>
        <p:spPr>
          <a:xfrm rot="19070506">
            <a:off x="1631931" y="3467815"/>
            <a:ext cx="864096" cy="3695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2686050" cy="2409825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9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hteck 3"/>
          <p:cNvSpPr>
            <a:spLocks noChangeArrowheads="1"/>
          </p:cNvSpPr>
          <p:nvPr/>
        </p:nvSpPr>
        <p:spPr bwMode="auto">
          <a:xfrm>
            <a:off x="468313" y="260350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DE" altLang="de-DE" sz="2000" b="1" dirty="0">
                <a:latin typeface="Arial" pitchFamily="34" charset="0"/>
                <a:cs typeface="Arial" pitchFamily="34" charset="0"/>
              </a:rPr>
              <a:t>5</a:t>
            </a: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altLang="de-DE" sz="2000" b="1" dirty="0" err="1" smtClean="0">
                <a:latin typeface="Arial" pitchFamily="34" charset="0"/>
                <a:cs typeface="Arial" pitchFamily="34" charset="0"/>
              </a:rPr>
              <a:t>BewO</a:t>
            </a: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> -  Wichtige Hinweise</a:t>
            </a:r>
            <a:endParaRPr lang="de-DE" alt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468312" y="981075"/>
            <a:ext cx="8352159" cy="45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Erziehungsberechtigte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müssen Aufnahmeantrag </a:t>
            </a: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unterschreiben </a:t>
            </a: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Abgabe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des  </a:t>
            </a: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Aufnahmeantrags und der notwendigen Unterlagen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an der Schule erster Priorität ist Voraussetzung für die Teilnahme am Bewerbungsverfahren </a:t>
            </a: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Versand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von Informationen zum Stand der Bewerbung und der Schul-platzvergabe 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erfolgt an </a:t>
            </a: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die 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angegebenen </a:t>
            </a: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E-Mail-Adressen 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(Benutzerdaten und ggf. Erziehungsberechtigte)</a:t>
            </a:r>
            <a:endParaRPr lang="de-DE" altLang="de-DE" sz="18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Anwesenheit am Aufnahmetag </a:t>
            </a: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notwendig (persönlich oder Vertreter/in)</a:t>
            </a: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Werden die Aufnahmevoraussetzungen für kein gewünschtes Bildungsziel erfüllt, versendet die zuständige Schule eine </a:t>
            </a: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Absage.</a:t>
            </a:r>
          </a:p>
        </p:txBody>
      </p:sp>
    </p:spTree>
    <p:extLst>
      <p:ext uri="{BB962C8B-B14F-4D97-AF65-F5344CB8AC3E}">
        <p14:creationId xmlns:p14="http://schemas.microsoft.com/office/powerpoint/2010/main" val="879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13853" y="942975"/>
            <a:ext cx="8208912" cy="41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Speicherung der Bewerberdaten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nach jedem Schritt, so dass eine schrittweise Eingabe der Daten möglich ist </a:t>
            </a: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Online-Änderung </a:t>
            </a:r>
            <a:r>
              <a:rPr lang="de-DE" altLang="de-DE" sz="1800" b="1" dirty="0">
                <a:latin typeface="Arial" pitchFamily="34" charset="0"/>
                <a:ea typeface="SimSun" pitchFamily="2" charset="-122"/>
                <a:cs typeface="Arial" pitchFamily="34" charset="0"/>
              </a:rPr>
              <a:t>der Bewerberdaten</a:t>
            </a: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 nur bis 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zum Ausdruck „Abzugebender Ausdruck“ (vorab Probeausdruck möglich)</a:t>
            </a:r>
            <a:endParaRPr lang="de-DE" altLang="de-DE" sz="18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Änderung </a:t>
            </a:r>
            <a:r>
              <a:rPr lang="de-DE" altLang="de-DE" sz="1800" b="1" dirty="0">
                <a:latin typeface="Arial" pitchFamily="34" charset="0"/>
                <a:ea typeface="SimSun" pitchFamily="2" charset="-122"/>
                <a:cs typeface="Arial" pitchFamily="34" charset="0"/>
              </a:rPr>
              <a:t>der Prioritäten </a:t>
            </a:r>
            <a:endParaRPr lang="de-DE" altLang="de-DE" sz="1800" b="1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200150" lvl="2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vor </a:t>
            </a:r>
            <a:r>
              <a:rPr lang="de-DE" altLang="de-DE" sz="1800" b="1" dirty="0">
                <a:latin typeface="Arial" pitchFamily="34" charset="0"/>
                <a:ea typeface="SimSun" pitchFamily="2" charset="-122"/>
                <a:cs typeface="Arial" pitchFamily="34" charset="0"/>
              </a:rPr>
              <a:t>dem </a:t>
            </a: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1. März online 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möglich, solange die Bewerbung noch nicht endgültig ausgedruckt wurde</a:t>
            </a:r>
          </a:p>
          <a:p>
            <a:pPr marL="1200150" lvl="2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nach </a:t>
            </a:r>
            <a:r>
              <a:rPr lang="de-DE" altLang="de-DE" sz="1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dem 1. März </a:t>
            </a:r>
            <a:r>
              <a:rPr lang="de-DE" altLang="de-DE" sz="1800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durch Bewerber/in bzw. Erziehungsberechtigte nur als Änderungsantrag (auch online) möglich</a:t>
            </a:r>
            <a:endParaRPr lang="de-DE" altLang="de-DE" sz="1800" b="1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Rechteck 3"/>
          <p:cNvSpPr>
            <a:spLocks noChangeArrowheads="1"/>
          </p:cNvSpPr>
          <p:nvPr/>
        </p:nvSpPr>
        <p:spPr bwMode="auto">
          <a:xfrm>
            <a:off x="468313" y="260350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DE" altLang="de-DE" sz="2000" b="1" dirty="0">
                <a:latin typeface="Arial" pitchFamily="34" charset="0"/>
                <a:cs typeface="Arial" pitchFamily="34" charset="0"/>
              </a:rPr>
              <a:t>5</a:t>
            </a: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altLang="de-DE" sz="2000" b="1" dirty="0" err="1" smtClean="0">
                <a:latin typeface="Arial" pitchFamily="34" charset="0"/>
                <a:cs typeface="Arial" pitchFamily="34" charset="0"/>
              </a:rPr>
              <a:t>BewO</a:t>
            </a: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> -  Wichtige Hinweise</a:t>
            </a:r>
            <a:endParaRPr lang="de-DE" altLang="de-DE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hteck 3"/>
          <p:cNvSpPr>
            <a:spLocks noChangeArrowheads="1"/>
          </p:cNvSpPr>
          <p:nvPr/>
        </p:nvSpPr>
        <p:spPr bwMode="auto">
          <a:xfrm>
            <a:off x="468313" y="260350"/>
            <a:ext cx="8280400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DE" altLang="de-DE" sz="2000" b="1" dirty="0">
                <a:latin typeface="Arial" pitchFamily="34" charset="0"/>
                <a:cs typeface="Arial" pitchFamily="34" charset="0"/>
              </a:rPr>
              <a:t>6</a:t>
            </a: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altLang="de-DE" sz="2000" b="1" dirty="0">
                <a:latin typeface="Arial" pitchFamily="34" charset="0"/>
                <a:cs typeface="Arial" pitchFamily="34" charset="0"/>
              </a:rPr>
              <a:t>Fragen und Probleme – an wen wenden Sie sich</a:t>
            </a: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>?</a:t>
            </a:r>
            <a:endParaRPr lang="de-DE" alt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848441" y="1011430"/>
            <a:ext cx="7488832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Bis zur Vergabe des vorläufigen Schulplatzes im März wenden Sie sich bei Fragen und Problemen zunächst an die Schule Ihrer ersten Priorität.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Danach ist die Schule für Sie zuständig, an der Sie einen vorläufigen Schulplatz erhalten haben. 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Wenn Sie keinen vorläufigen Schulplatz erhalten haben, ist weiterhin die Schule der ersten Priorität für Sie zuständig. 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Die zuständige Schule ist nach dem Einloggen in BewO auf der Überblickseite online sichtbar</a:t>
            </a:r>
          </a:p>
        </p:txBody>
      </p:sp>
    </p:spTree>
    <p:extLst>
      <p:ext uri="{BB962C8B-B14F-4D97-AF65-F5344CB8AC3E}">
        <p14:creationId xmlns:p14="http://schemas.microsoft.com/office/powerpoint/2010/main" val="28466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848441" y="1011430"/>
            <a:ext cx="748883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endParaRPr lang="de-DE" altLang="de-DE" sz="2000" b="1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endParaRPr lang="de-DE" altLang="de-DE" sz="20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endParaRPr lang="de-DE" altLang="de-DE" sz="2000" b="1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457200" lvl="1" indent="0" algn="ctr">
              <a:lnSpc>
                <a:spcPct val="150000"/>
              </a:lnSpc>
              <a:spcBef>
                <a:spcPct val="30000"/>
              </a:spcBef>
              <a:buSzPct val="90000"/>
            </a:pPr>
            <a:r>
              <a:rPr lang="de-DE" altLang="de-DE" sz="20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Vielen Dank für Ihre Aufmerksamkeit</a:t>
            </a:r>
          </a:p>
          <a:p>
            <a:pPr marL="457200" lvl="1" indent="0">
              <a:lnSpc>
                <a:spcPct val="150000"/>
              </a:lnSpc>
              <a:spcBef>
                <a:spcPct val="30000"/>
              </a:spcBef>
              <a:buSzPct val="90000"/>
            </a:pPr>
            <a:endParaRPr lang="de-DE" altLang="de-DE" sz="2000" b="1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457200" lvl="1" indent="0">
              <a:lnSpc>
                <a:spcPct val="150000"/>
              </a:lnSpc>
              <a:spcBef>
                <a:spcPct val="30000"/>
              </a:spcBef>
              <a:buSzPct val="90000"/>
            </a:pPr>
            <a:endParaRPr lang="de-DE" altLang="de-DE" sz="2000" b="1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1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. Grundlegende Informationen zu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BewO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60772" y="1019009"/>
            <a:ext cx="833170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sz="18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Vereinfachung des Anmeldeverfahrens und der Schulplatzvergabe: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altLang="en-US" sz="1800" b="1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altLang="en-US" sz="18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Online-Bewerbung unter </a:t>
            </a:r>
            <a:r>
              <a:rPr lang="de-DE" sz="18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www.schule-in-bw.de/bewo</a:t>
            </a:r>
            <a:r>
              <a:rPr lang="de-DE" sz="1800" b="1" dirty="0"/>
              <a:t> </a:t>
            </a:r>
            <a:endParaRPr lang="de-DE" sz="18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altLang="en-US" sz="1800" b="1" dirty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Bewerbung </a:t>
            </a:r>
            <a:r>
              <a:rPr lang="de-DE" altLang="en-US" sz="1800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für mehrere Bildungsgänge an unterschiedlichen Schulen </a:t>
            </a: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in einem Aufnahmeantrag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Angabe mehrerer „Wunsch-Schulplätze“ mit </a:t>
            </a:r>
            <a:r>
              <a:rPr lang="de-DE" altLang="en-US" sz="18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Prioritätenangabe,</a:t>
            </a: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d.h. einer persönlichen Rangfolge der Bewerbungsziele</a:t>
            </a:r>
            <a:endParaRPr lang="de-DE" altLang="en-US" sz="1800" dirty="0" smtClean="0">
              <a:latin typeface="Arial" pitchFamily="34" charset="0"/>
              <a:ea typeface="SimSun" pitchFamily="2" charset="-122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sz="18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Information per E-Mail </a:t>
            </a: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über den aktuellen Stand der Bewerbung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sz="18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Aufnahme</a:t>
            </a: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 an der beruflichen Schule noch </a:t>
            </a:r>
            <a:r>
              <a:rPr lang="de-DE" altLang="en-US" sz="18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vor den Sommerferien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b="1" dirty="0">
                <a:latin typeface="Arial" pitchFamily="34" charset="0"/>
                <a:ea typeface="SimSun" pitchFamily="2" charset="-122"/>
                <a:cs typeface="Arial" pitchFamily="34" charset="0"/>
              </a:rPr>
              <a:t>Freibleibende Plätze werden im </a:t>
            </a:r>
            <a:r>
              <a:rPr 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Nachrückverfahren besetzt</a:t>
            </a:r>
            <a:endParaRPr lang="de-DE" altLang="en-US" sz="1800" b="1" dirty="0">
              <a:latin typeface="Arial" pitchFamily="34" charset="0"/>
              <a:ea typeface="SimSun" pitchFamily="2" charset="-122"/>
              <a:cs typeface="Arial" pitchFamily="34" charset="0"/>
              <a:sym typeface="Wingdings" panose="05000000000000000000" pitchFamily="2" charset="2"/>
            </a:endParaRPr>
          </a:p>
          <a:p>
            <a:pPr lvl="0"/>
            <a:endParaRPr lang="de-DE" sz="1800" b="1" u="sng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altLang="en-US" sz="1800" dirty="0" smtClean="0">
              <a:latin typeface="Arial" pitchFamily="34" charset="0"/>
              <a:ea typeface="SimSun" pitchFamily="2" charset="-122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17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. Beteiligte Schulen und Bildungsgänge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60772" y="814646"/>
            <a:ext cx="784887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Alle </a:t>
            </a:r>
            <a:r>
              <a:rPr lang="de-DE" altLang="en-US" sz="18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öffentlichen</a:t>
            </a: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 beruflichen Schulen in Baden-Württemberg bzw. den vier Regierungsbezirken Stuttgart, Tübingen, Karlsruhe und Freiburg</a:t>
            </a:r>
            <a:endParaRPr lang="de-DE" altLang="en-US" sz="1800" b="1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395325" y="2348880"/>
            <a:ext cx="288032" cy="864096"/>
            <a:chOff x="6061811" y="-312085"/>
            <a:chExt cx="288032" cy="864096"/>
          </a:xfrm>
        </p:grpSpPr>
        <p:sp>
          <p:nvSpPr>
            <p:cNvPr id="10" name="Rechteck 9"/>
            <p:cNvSpPr/>
            <p:nvPr/>
          </p:nvSpPr>
          <p:spPr>
            <a:xfrm>
              <a:off x="6061811" y="-312085"/>
              <a:ext cx="288032" cy="144016"/>
            </a:xfrm>
            <a:prstGeom prst="rect">
              <a:avLst/>
            </a:prstGeom>
            <a:solidFill>
              <a:srgbClr val="FBCC55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6061811" y="407995"/>
              <a:ext cx="288032" cy="14401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39147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6429091" y="3790564"/>
            <a:ext cx="288032" cy="144016"/>
          </a:xfrm>
          <a:prstGeom prst="rect">
            <a:avLst/>
          </a:prstGeom>
          <a:solidFill>
            <a:srgbClr val="F26B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6446305" y="4524772"/>
            <a:ext cx="288032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6726100" y="2233027"/>
            <a:ext cx="20882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Regierungsbezirk </a:t>
            </a: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Stuttgart </a:t>
            </a:r>
            <a:b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endParaRPr lang="de-DE" sz="1600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Regierungsbezirk</a:t>
            </a: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Tübingen</a:t>
            </a:r>
          </a:p>
          <a:p>
            <a:pPr>
              <a:spcBef>
                <a:spcPts val="0"/>
              </a:spcBef>
            </a:pPr>
            <a:endParaRPr lang="de-DE" sz="1600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Regierungsbezirk </a:t>
            </a: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Karlsruhe</a:t>
            </a:r>
          </a:p>
          <a:p>
            <a:pPr>
              <a:spcBef>
                <a:spcPts val="0"/>
              </a:spcBef>
            </a:pPr>
            <a:endParaRPr lang="de-DE" sz="1600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Regierungsbezirk</a:t>
            </a: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Freiburg</a:t>
            </a:r>
          </a:p>
          <a:p>
            <a:endParaRPr lang="de-DE" sz="1600" b="1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endParaRPr lang="de-DE" sz="16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. Beteiligte Schulen und Bildungsgänge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60772" y="1019009"/>
            <a:ext cx="7848872" cy="482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Welche Bildungsgänge sind beteiligt?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DE" sz="18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alle 3-jährigen Beruflichen Gymnasien 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(WG, TG, BTG, AG, 	EG, SGG) mit den jeweiligen Profilen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</a:t>
            </a:r>
            <a:endParaRPr lang="de-DE" sz="18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alle </a:t>
            </a:r>
            <a:r>
              <a:rPr lang="de-DE" sz="18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Berufskollegs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(BKs) </a:t>
            </a:r>
          </a:p>
          <a:p>
            <a:pPr marL="0" indent="0">
              <a:lnSpc>
                <a:spcPct val="150000"/>
              </a:lnSpc>
              <a:spcBef>
                <a:spcPct val="30000"/>
              </a:spcBef>
              <a:buSzPct val="90000"/>
            </a:pPr>
            <a:r>
              <a:rPr lang="de-DE" altLang="de-DE" sz="1800" b="1" dirty="0"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außer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: </a:t>
            </a:r>
            <a:endParaRPr lang="de-DE" altLang="de-DE" sz="18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2">
              <a:spcBef>
                <a:spcPct val="30000"/>
              </a:spcBef>
              <a:buSzPct val="90000"/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Duale Berufskollegs (kaufmännisch/gewerblich)</a:t>
            </a:r>
          </a:p>
          <a:p>
            <a:pPr lvl="2">
              <a:spcBef>
                <a:spcPct val="30000"/>
              </a:spcBef>
              <a:buSzPct val="90000"/>
              <a:buFont typeface="Symbol" panose="05050102010706020507" pitchFamily="18" charset="2"/>
              <a:buChar char="-"/>
            </a:pP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Einjähriges Berufskolleg </a:t>
            </a:r>
            <a:r>
              <a:rPr lang="de-DE" altLang="en-US" sz="1800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zum Erwerb der Fachhochschulreife </a:t>
            </a:r>
          </a:p>
          <a:p>
            <a:pPr lvl="2">
              <a:spcBef>
                <a:spcPct val="30000"/>
              </a:spcBef>
              <a:buSzPct val="90000"/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Fachschule für Sozialpädagogik (2BKSP, BKSPT, BKSPIT)</a:t>
            </a:r>
          </a:p>
          <a:p>
            <a:pPr lvl="2">
              <a:spcBef>
                <a:spcPct val="30000"/>
              </a:spcBef>
              <a:buSzPct val="90000"/>
              <a:buFont typeface="Symbol" panose="05050102010706020507" pitchFamily="18" charset="2"/>
              <a:buChar char="-"/>
            </a:pPr>
            <a:r>
              <a:rPr lang="de-DE" sz="1800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BK für Grafik-Design (3BKGD)</a:t>
            </a:r>
            <a:endParaRPr lang="de-DE" sz="18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2">
              <a:spcBef>
                <a:spcPct val="30000"/>
              </a:spcBef>
              <a:buSzPct val="90000"/>
              <a:buFont typeface="Symbol" panose="05050102010706020507" pitchFamily="18" charset="2"/>
              <a:buChar char="-"/>
            </a:pP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BK </a:t>
            </a: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für Informatik (3BKI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), Böblingen</a:t>
            </a:r>
            <a:endParaRPr lang="de-DE" altLang="de-DE" sz="18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2">
              <a:spcBef>
                <a:spcPct val="30000"/>
              </a:spcBef>
              <a:buSzPct val="90000"/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BK Sport und Vereinsmanagement (3BKSVM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55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16632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3. Ablaufplan für die Bewerbung mit BewO im Jahr 2021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232507325"/>
              </p:ext>
            </p:extLst>
          </p:nvPr>
        </p:nvGraphicFramePr>
        <p:xfrm>
          <a:off x="395536" y="1052736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35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16632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3. Ablaufplan für die Bewerbung mit BewO im Jahr 2019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460068194"/>
              </p:ext>
            </p:extLst>
          </p:nvPr>
        </p:nvGraphicFramePr>
        <p:xfrm>
          <a:off x="323528" y="980728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1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/>
        </p:nvSpPr>
        <p:spPr bwMode="auto">
          <a:xfrm>
            <a:off x="805880" y="259443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>3. Ablauf aus Bewerbersicht</a:t>
            </a:r>
            <a:endParaRPr lang="de-DE" alt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05880" y="692696"/>
            <a:ext cx="7359494" cy="599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5830888" algn="l"/>
              </a:tabLst>
            </a:pP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ab 25. Januar bis 1. März 2021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Antrag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online ausfüllen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und Probeausdruck erstellen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ggf. Antrag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ändern und (endgültig) ausdrucken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Aufnahmeantrag unterschreiben und ggf. von Erziehungs-berechtigten unterschreiben lassen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Bewerbungsunterlagen an Prio1-Schule abgeben (oder zuschicken)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Ausnahmefällen: Bewerbungsunterlagen an weiteren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Schulen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abgeben (Beispiel: Bewerbung für ein Berufliches Gymnasium und für ein Berufskolleg, bei dem ein Praktikumsplatz benötigt wird)</a:t>
            </a:r>
          </a:p>
          <a:p>
            <a:pPr>
              <a:lnSpc>
                <a:spcPts val="2200"/>
              </a:lnSpc>
              <a:spcBef>
                <a:spcPts val="0"/>
              </a:spcBef>
              <a:tabLst>
                <a:tab pos="5830888" algn="l"/>
              </a:tabLst>
            </a:pPr>
            <a:endParaRPr lang="de-DE" sz="1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  <a:tabLst>
                <a:tab pos="5830888" algn="l"/>
              </a:tabLst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ach dem 1. Verteilungslauf  </a:t>
            </a:r>
            <a:r>
              <a:rPr lang="de-DE" sz="18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(12. -16. März 2021)</a:t>
            </a:r>
            <a:endParaRPr lang="de-DE" sz="18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schriftl. Benachrichtigung der Schule über Schulplatz.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(optional: bei Zusage: Wunsch Wahlfächer online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eintragen)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ggf. Prioritäten-Änderung / Datenänderung vor Ort an Schule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ggf. Wahl weiterer Bewerbungsziele vor Ort an (neuer) Schule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Falls kein Interesse mehr an einem Schulplatz besteht: 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schriftliche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Abmeldung an zuständige Schule schicken</a:t>
            </a:r>
          </a:p>
        </p:txBody>
      </p:sp>
    </p:spTree>
    <p:extLst>
      <p:ext uri="{BB962C8B-B14F-4D97-AF65-F5344CB8AC3E}">
        <p14:creationId xmlns:p14="http://schemas.microsoft.com/office/powerpoint/2010/main" val="51014605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/>
        </p:nvSpPr>
        <p:spPr bwMode="auto">
          <a:xfrm>
            <a:off x="829265" y="230768"/>
            <a:ext cx="8280400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>3. Ablauf aus Bewerbersicht</a:t>
            </a:r>
            <a:endParaRPr lang="de-DE" alt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27584" y="785673"/>
            <a:ext cx="7359494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tabLst>
                <a:tab pos="5830888" algn="l"/>
              </a:tabLst>
            </a:pPr>
            <a:endParaRPr lang="de-DE" sz="1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  <a:tabLst>
                <a:tab pos="5830888" algn="l"/>
              </a:tabLst>
            </a:pP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 Juli vor dem 2. Verteilungslauf</a:t>
            </a:r>
          </a:p>
          <a:p>
            <a:pPr marL="285750" indent="-285750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fristgerechte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Vorlage des Zeugnisses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bzw.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Endnoten an zuständiger Schule (ggf. vorher Notenauszug beantragen)</a:t>
            </a:r>
          </a:p>
          <a:p>
            <a:pPr>
              <a:lnSpc>
                <a:spcPts val="2200"/>
              </a:lnSpc>
              <a:spcBef>
                <a:spcPts val="0"/>
              </a:spcBef>
              <a:tabLst>
                <a:tab pos="5830888" algn="l"/>
              </a:tabLst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  <a:tabLst>
                <a:tab pos="5830888" algn="l"/>
              </a:tabLst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Juli n</a:t>
            </a: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ach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dem </a:t>
            </a: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 Verteilungslauf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Verteilergebnis online herunterladen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 Zusage: am Aufnahmetag an zuständiger Schule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erscheinen und Schulplatz annehmen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 Platz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als möglicher Nachrücker: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auf Benachrichtigung durch Schule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warten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5830888" algn="l"/>
              </a:tabLst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5830888" algn="l"/>
              </a:tabLst>
            </a:pP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Für Bewerber nach dem offiziellen Bewerbungsschluss 1. März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Online-Bewerbung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auf Warteliste ab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12.04.2021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möglich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Nachrangige Berücksichtigung im 2. Verteilungslauf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5507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1211</Words>
  <Characters>0</Characters>
  <Application>Microsoft Office PowerPoint</Application>
  <DocSecurity>0</DocSecurity>
  <PresentationFormat>Bildschirmpräsentation (4:3)</PresentationFormat>
  <Lines>0</Lines>
  <Paragraphs>208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SimSun</vt:lpstr>
      <vt:lpstr>Arial</vt:lpstr>
      <vt:lpstr>Calibri</vt:lpstr>
      <vt:lpstr>Symbol</vt:lpstr>
      <vt:lpstr>Times</vt:lpstr>
      <vt:lpstr>Wingdings</vt:lpstr>
      <vt:lpstr>Larissa</vt:lpstr>
      <vt:lpstr>BewO Bewerberverfahren Online Baden-Württemberg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Thomas.Koller@km.kv.bwl.de</Manager>
  <Company>KM - Referat 15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ASV-BW</dc:title>
  <dc:subject>ASV-BW Aktueller Stand für den HPR GHWRGS + BS 24.10.2013</dc:subject>
  <dc:creator>BSchwab@advitec.de</dc:creator>
  <cp:lastModifiedBy>Schneider, Ulrike</cp:lastModifiedBy>
  <cp:revision>614</cp:revision>
  <cp:lastPrinted>2020-10-23T06:06:47Z</cp:lastPrinted>
  <dcterms:created xsi:type="dcterms:W3CDTF">2011-10-12T12:27:30Z</dcterms:created>
  <dcterms:modified xsi:type="dcterms:W3CDTF">2020-11-18T15:07:30Z</dcterms:modified>
  <cp:category>Statuspräsentation;HPR</cp:category>
  <cp:contentStatus>in Abstimmung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1033-8.1.0.3375</vt:lpwstr>
  </property>
  <property fmtid="{D5CDD505-2E9C-101B-9397-08002B2CF9AE}" pid="3" name="Version">
    <vt:lpwstr>0.3</vt:lpwstr>
  </property>
</Properties>
</file>